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16"/>
  </p:notesMasterIdLst>
  <p:handoutMasterIdLst>
    <p:handoutMasterId r:id="rId17"/>
  </p:handoutMasterIdLst>
  <p:sldIdLst>
    <p:sldId id="306" r:id="rId2"/>
    <p:sldId id="304" r:id="rId3"/>
    <p:sldId id="305" r:id="rId4"/>
    <p:sldId id="308" r:id="rId5"/>
    <p:sldId id="309" r:id="rId6"/>
    <p:sldId id="310" r:id="rId7"/>
    <p:sldId id="311" r:id="rId8"/>
    <p:sldId id="312" r:id="rId9"/>
    <p:sldId id="314" r:id="rId10"/>
    <p:sldId id="316" r:id="rId11"/>
    <p:sldId id="315" r:id="rId12"/>
    <p:sldId id="313" r:id="rId13"/>
    <p:sldId id="317" r:id="rId14"/>
    <p:sldId id="318" r:id="rId15"/>
  </p:sldIdLst>
  <p:sldSz cx="9144000" cy="6858000" type="screen4x3"/>
  <p:notesSz cx="6858000" cy="9144000"/>
  <p:custDataLst>
    <p:tags r:id="rId18"/>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290">
          <p15:clr>
            <a:srgbClr val="A4A3A4"/>
          </p15:clr>
        </p15:guide>
        <p15:guide id="4" orient="horz" pos="576">
          <p15:clr>
            <a:srgbClr val="A4A3A4"/>
          </p15:clr>
        </p15:guide>
        <p15:guide id="5" orient="horz" pos="720" userDrawn="1">
          <p15:clr>
            <a:srgbClr val="A4A3A4"/>
          </p15:clr>
        </p15:guide>
        <p15:guide id="6" orient="horz" pos="864">
          <p15:clr>
            <a:srgbClr val="A4A3A4"/>
          </p15:clr>
        </p15:guide>
        <p15:guide id="7" orient="horz" pos="1584" userDrawn="1">
          <p15:clr>
            <a:srgbClr val="A4A3A4"/>
          </p15:clr>
        </p15:guide>
        <p15:guide id="8" orient="horz" pos="1152" userDrawn="1">
          <p15:clr>
            <a:srgbClr val="A4A3A4"/>
          </p15:clr>
        </p15:guide>
        <p15:guide id="9" orient="horz" pos="3825">
          <p15:clr>
            <a:srgbClr val="A4A3A4"/>
          </p15:clr>
        </p15:guide>
        <p15:guide id="10" pos="2880">
          <p15:clr>
            <a:srgbClr val="A4A3A4"/>
          </p15:clr>
        </p15:guide>
        <p15:guide id="11" pos="5472">
          <p15:clr>
            <a:srgbClr val="A4A3A4"/>
          </p15:clr>
        </p15:guide>
        <p15:guide id="12" pos="288">
          <p15:clr>
            <a:srgbClr val="A4A3A4"/>
          </p15:clr>
        </p15:guide>
        <p15:guide id="13"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8B7CA"/>
    <a:srgbClr val="C9CACA"/>
    <a:srgbClr val="3057A6"/>
    <a:srgbClr val="3E648A"/>
    <a:srgbClr val="4D4D4D"/>
    <a:srgbClr val="708CAA"/>
    <a:srgbClr val="56779A"/>
    <a:srgbClr val="28517B"/>
    <a:srgbClr val="65B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1" autoAdjust="0"/>
    <p:restoredTop sz="89689" autoAdjust="0"/>
  </p:normalViewPr>
  <p:slideViewPr>
    <p:cSldViewPr showGuides="1">
      <p:cViewPr>
        <p:scale>
          <a:sx n="100" d="100"/>
          <a:sy n="100" d="100"/>
        </p:scale>
        <p:origin x="912" y="-230"/>
      </p:cViewPr>
      <p:guideLst>
        <p:guide orient="horz" pos="2160"/>
        <p:guide orient="horz" pos="4176"/>
        <p:guide orient="horz" pos="290"/>
        <p:guide orient="horz" pos="576"/>
        <p:guide orient="horz" pos="720"/>
        <p:guide orient="horz" pos="864"/>
        <p:guide orient="horz" pos="1584"/>
        <p:guide orient="horz" pos="1152"/>
        <p:guide orient="horz" pos="3825"/>
        <p:guide pos="2880"/>
        <p:guide pos="5472"/>
        <p:guide pos="288"/>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40" d="100"/>
          <a:sy n="40" d="100"/>
        </p:scale>
        <p:origin x="2290"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CE181127-C146-49BB-AC1B-FE0E3A9D5DCC}" type="slidenum">
              <a:rPr lang="en-US"/>
              <a:pPr/>
              <a:t>‹#›</a:t>
            </a:fld>
            <a:endParaRPr lang="en-US"/>
          </a:p>
        </p:txBody>
      </p:sp>
    </p:spTree>
    <p:extLst>
      <p:ext uri="{BB962C8B-B14F-4D97-AF65-F5344CB8AC3E}">
        <p14:creationId xmlns:p14="http://schemas.microsoft.com/office/powerpoint/2010/main" val="77044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D1C7FB31-0C7B-4DF9-A9BC-6BD9C278B254}" type="slidenum">
              <a:rPr lang="en-US"/>
              <a:pPr/>
              <a:t>‹#›</a:t>
            </a:fld>
            <a:endParaRPr lang="en-US"/>
          </a:p>
        </p:txBody>
      </p:sp>
    </p:spTree>
    <p:extLst>
      <p:ext uri="{BB962C8B-B14F-4D97-AF65-F5344CB8AC3E}">
        <p14:creationId xmlns:p14="http://schemas.microsoft.com/office/powerpoint/2010/main" val="3641548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0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over Mas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192" cy="6867144"/>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rgbClr val="FFFFFF"/>
                </a:solidFill>
              </a:defRPr>
            </a:lvl1pPr>
          </a:lstStyle>
          <a:p>
            <a:r>
              <a:rPr lang="en-US" dirty="0"/>
              <a:t>Cover: 28 </a:t>
            </a:r>
            <a:r>
              <a:rPr lang="en-US" dirty="0" err="1"/>
              <a:t>pt</a:t>
            </a:r>
            <a:r>
              <a:rPr lang="en-US" dirty="0"/>
              <a:t> Arial Bold, 0.9 line spacing, max title is two lines. Title image is 3.75×9″ @300dpi</a:t>
            </a:r>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solidFill>
                  <a:srgbClr val="FFFFFF"/>
                </a:solidFill>
              </a:defRPr>
            </a:lvl1pPr>
          </a:lstStyle>
          <a:p>
            <a:r>
              <a:rPr lang="en-US" dirty="0"/>
              <a:t>Subtitle is 15 </a:t>
            </a:r>
            <a:r>
              <a:rPr lang="en-US" dirty="0" err="1"/>
              <a:t>pt</a:t>
            </a:r>
            <a:r>
              <a:rPr lang="en-US" dirty="0"/>
              <a:t> Arial, </a:t>
            </a:r>
            <a:r>
              <a:rPr lang="ru-RU" dirty="0"/>
              <a:t>0</a:t>
            </a:r>
            <a:r>
              <a:rPr lang="en-US" dirty="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a:br>
            <a:r>
              <a:rPr lang="en-US" dirty="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rgbClr val="FFFFFF"/>
                </a:solidFill>
              </a:rPr>
              <a:t>Aon</a:t>
            </a:r>
            <a:r>
              <a:rPr lang="en-US" sz="1200" b="1" baseline="0" dirty="0">
                <a:solidFill>
                  <a:srgbClr val="FFFFFF"/>
                </a:solidFill>
              </a:rPr>
              <a:t> </a:t>
            </a:r>
          </a:p>
          <a:p>
            <a:pPr>
              <a:lnSpc>
                <a:spcPts val="1200"/>
              </a:lnSpc>
            </a:pPr>
            <a:r>
              <a:rPr lang="en-US" sz="1200" b="1" baseline="0" dirty="0">
                <a:solidFill>
                  <a:srgbClr val="FFFFFF"/>
                </a:solidFill>
              </a:rPr>
              <a:t>Voluntary Benefits. Enrollment Solutions.</a:t>
            </a:r>
            <a:br>
              <a:rPr lang="en-US" sz="1200" b="1" dirty="0">
                <a:solidFill>
                  <a:srgbClr val="FFFFFF"/>
                </a:solidFill>
              </a:rPr>
            </a:br>
            <a:r>
              <a:rPr lang="en-US" sz="900" b="1" dirty="0">
                <a:solidFill>
                  <a:srgbClr val="FFFFFF"/>
                </a:solidFill>
              </a:rPr>
              <a:t>Risk. Reinsurance. Human Resources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2878" y="6080752"/>
            <a:ext cx="913443" cy="575131"/>
          </a:xfrm>
          <a:prstGeom prst="rect">
            <a:avLst/>
          </a:prstGeom>
        </p:spPr>
      </p:pic>
    </p:spTree>
    <p:extLst>
      <p:ext uri="{BB962C8B-B14F-4D97-AF65-F5344CB8AC3E}">
        <p14:creationId xmlns:p14="http://schemas.microsoft.com/office/powerpoint/2010/main" val="176568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4588"/>
            <a:ext cx="8229600" cy="4951412"/>
          </a:xfrm>
        </p:spPr>
        <p:txBody>
          <a:bodyPr/>
          <a:lstStyle>
            <a:lvl1pPr marL="0" indent="0">
              <a:lnSpc>
                <a:spcPct val="125000"/>
              </a:lnSpc>
              <a:buNone/>
              <a:defRPr sz="1200" b="1"/>
            </a:lvl1pPr>
            <a:lvl2pPr marL="0" indent="0">
              <a:lnSpc>
                <a:spcPct val="125000"/>
              </a:lnSpc>
              <a:spcAft>
                <a:spcPts val="400"/>
              </a:spcAft>
              <a:buNone/>
              <a:defRPr sz="1200"/>
            </a:lvl2pPr>
            <a:lvl3pPr marL="228600" indent="-228600">
              <a:buFont typeface="Wingdings" panose="05000000000000000000" pitchFamily="2" charset="2"/>
              <a:buChar char="§"/>
              <a:defRPr/>
            </a:lvl3pPr>
            <a:lvl4pPr marL="571500" indent="-225425">
              <a:buFont typeface="Arial" panose="020B0604020202020204" pitchFamily="34" charset="0"/>
              <a:buChar char="–"/>
              <a:defRPr/>
            </a:lvl4pPr>
            <a:lvl5pPr marL="917575" indent="-231775">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6035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3757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with Subhead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200" y="304800"/>
            <a:ext cx="8229600" cy="520700"/>
          </a:xfrm>
        </p:spPr>
        <p:txBody>
          <a:bodyPr/>
          <a:lstStyle/>
          <a:p>
            <a:r>
              <a:rPr lang="en-US"/>
              <a:t>Click to edit Master title style</a:t>
            </a:r>
          </a:p>
        </p:txBody>
      </p:sp>
    </p:spTree>
    <p:extLst>
      <p:ext uri="{BB962C8B-B14F-4D97-AF65-F5344CB8AC3E}">
        <p14:creationId xmlns:p14="http://schemas.microsoft.com/office/powerpoint/2010/main" val="1688426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200" y="304800"/>
            <a:ext cx="8229600" cy="520700"/>
          </a:xfrm>
        </p:spPr>
        <p:txBody>
          <a:bodyPr/>
          <a:lstStyle/>
          <a:p>
            <a:r>
              <a:rPr lang="en-US"/>
              <a:t>Click to edit Master title style</a:t>
            </a:r>
          </a:p>
        </p:txBody>
      </p:sp>
    </p:spTree>
    <p:extLst>
      <p:ext uri="{BB962C8B-B14F-4D97-AF65-F5344CB8AC3E}">
        <p14:creationId xmlns:p14="http://schemas.microsoft.com/office/powerpoint/2010/main" val="353053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head Content Left Only">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457200" y="304800"/>
            <a:ext cx="8229600" cy="520700"/>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Content Right Only">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200" y="304800"/>
            <a:ext cx="8229600" cy="520700"/>
          </a:xfrm>
        </p:spPr>
        <p:txBody>
          <a:bodyPr/>
          <a:lstStyle/>
          <a:p>
            <a:r>
              <a:rPr lang="en-US"/>
              <a:t>Click to edit Master title style</a:t>
            </a:r>
          </a:p>
        </p:txBody>
      </p:sp>
    </p:spTree>
    <p:extLst>
      <p:ext uri="{BB962C8B-B14F-4D97-AF65-F5344CB8AC3E}">
        <p14:creationId xmlns:p14="http://schemas.microsoft.com/office/powerpoint/2010/main" val="2513561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Cover Mas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62" y="461896"/>
            <a:ext cx="8214676" cy="3422782"/>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a:t>Cover: 28 </a:t>
            </a:r>
            <a:r>
              <a:rPr lang="en-US" dirty="0" err="1"/>
              <a:t>pt</a:t>
            </a:r>
            <a:r>
              <a:rPr lang="en-US" dirty="0"/>
              <a:t> Arial Bold, 0.9 line spacing, max title is two lines. Title image is 3.75×9″ @300dpi</a:t>
            </a:r>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a:t>Subtitle is 15 </a:t>
            </a:r>
            <a:r>
              <a:rPr lang="en-US" dirty="0" err="1"/>
              <a:t>pt</a:t>
            </a:r>
            <a:r>
              <a:rPr lang="en-US" dirty="0"/>
              <a:t> Arial, </a:t>
            </a:r>
            <a:r>
              <a:rPr lang="ru-RU" dirty="0"/>
              <a:t>0</a:t>
            </a:r>
            <a:r>
              <a:rPr lang="en-US" dirty="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a:br>
            <a:r>
              <a:rPr lang="en-US" dirty="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endParaRPr lang="en-US" sz="900"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extLst>
      <p:ext uri="{BB962C8B-B14F-4D97-AF65-F5344CB8AC3E}">
        <p14:creationId xmlns:p14="http://schemas.microsoft.com/office/powerpoint/2010/main" val="274891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Legal 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3429000"/>
            <a:ext cx="8229600" cy="2667000"/>
          </a:xfrm>
        </p:spPr>
        <p:txBody>
          <a:bodyPr/>
          <a:lstStyle>
            <a:lvl1pPr marL="0" indent="0">
              <a:buNone/>
              <a:defRPr/>
            </a:lvl1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399032" y="1371600"/>
            <a:ext cx="3486477" cy="927463"/>
          </a:xfrm>
        </p:spPr>
        <p:txBody>
          <a:bodyPr anchor="b" anchorCtr="0"/>
          <a:lstStyle>
            <a:lvl1pPr marL="0" indent="0">
              <a:buNone/>
              <a:defRPr sz="1000"/>
            </a:lvl1pPr>
            <a:lvl2pPr marL="0" indent="0">
              <a:buNone/>
              <a:defRPr sz="1000"/>
            </a:lvl2pPr>
            <a:lvl3pPr marL="0" indent="0">
              <a:buNone/>
              <a:defRPr sz="1000"/>
            </a:lvl3pPr>
            <a:lvl4pPr marL="0" indent="0">
              <a:buNone/>
              <a:defRPr sz="1000"/>
            </a:lvl4pPr>
            <a:lvl5pPr marL="0" indent="0">
              <a:buNone/>
              <a:defRPr sz="1000"/>
            </a:lvl5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89" y="457200"/>
            <a:ext cx="8217421" cy="1896328"/>
          </a:xfrm>
          <a:prstGeom prst="rect">
            <a:avLst/>
          </a:prstGeom>
        </p:spPr>
      </p:pic>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a:t>Section Divider: title copy 28 </a:t>
            </a:r>
            <a:r>
              <a:rPr lang="en-US" dirty="0" err="1"/>
              <a:t>pt</a:t>
            </a:r>
            <a:r>
              <a:rPr lang="en-US" dirty="0"/>
              <a:t> Arial Bold, 0.9 line spacing, image is 2.25×9″ @300 dpi</a:t>
            </a:r>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a:solidFill>
                  <a:schemeClr val="tx1"/>
                </a:solidFill>
              </a:rPr>
              <a:t>Subtitle </a:t>
            </a:r>
            <a:r>
              <a:rPr lang="en-US" dirty="0"/>
              <a:t>is 18 </a:t>
            </a:r>
            <a:r>
              <a:rPr lang="en-US" dirty="0" err="1"/>
              <a:t>pt</a:t>
            </a:r>
            <a:r>
              <a:rPr lang="en-US" dirty="0"/>
              <a:t> Arial, line spacing single</a:t>
            </a:r>
            <a:br>
              <a:rPr lang="en-US" dirty="0"/>
            </a:br>
            <a:r>
              <a:rPr lang="en-US" dirty="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a:solidFill>
                <a:schemeClr val="tx1"/>
              </a:solidFill>
            </a:endParaRPr>
          </a:p>
        </p:txBody>
      </p:sp>
    </p:spTree>
    <p:extLst>
      <p:ext uri="{BB962C8B-B14F-4D97-AF65-F5344CB8AC3E}">
        <p14:creationId xmlns:p14="http://schemas.microsoft.com/office/powerpoint/2010/main" val="757947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Master">
    <p:spTree>
      <p:nvGrpSpPr>
        <p:cNvPr id="1" name=""/>
        <p:cNvGrpSpPr/>
        <p:nvPr/>
      </p:nvGrpSpPr>
      <p:grpSpPr>
        <a:xfrm>
          <a:off x="0" y="0"/>
          <a:ext cx="0" cy="0"/>
          <a:chOff x="0" y="0"/>
          <a:chExt cx="0" cy="0"/>
        </a:xfrm>
      </p:grpSpPr>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a:t>Cover: 28 </a:t>
            </a:r>
            <a:r>
              <a:rPr lang="en-US" dirty="0" err="1"/>
              <a:t>pt</a:t>
            </a:r>
            <a:r>
              <a:rPr lang="en-US" dirty="0"/>
              <a:t> Arial Bold, 0.9 line spacing, max title is two lines. Title image is 3.75×9″ @300dpi</a:t>
            </a:r>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a:t>Subtitle is 15 </a:t>
            </a:r>
            <a:r>
              <a:rPr lang="en-US" dirty="0" err="1"/>
              <a:t>pt</a:t>
            </a:r>
            <a:r>
              <a:rPr lang="en-US" dirty="0"/>
              <a:t> Arial, </a:t>
            </a:r>
            <a:r>
              <a:rPr lang="ru-RU" dirty="0"/>
              <a:t>0</a:t>
            </a:r>
            <a:r>
              <a:rPr lang="en-US" dirty="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a:br>
            <a:r>
              <a:rPr lang="en-US" dirty="0"/>
              <a:t>Select image or data ribbon from appropriate image library.</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pic>
        <p:nvPicPr>
          <p:cNvPr id="9" name="Picture 8" descr="Red data LTR Cover (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457200"/>
            <a:ext cx="8229600" cy="3157728"/>
          </a:xfrm>
          <a:prstGeom prst="rect">
            <a:avLst/>
          </a:prstGeom>
        </p:spPr>
      </p:pic>
    </p:spTree>
    <p:extLst>
      <p:ext uri="{BB962C8B-B14F-4D97-AF65-F5344CB8AC3E}">
        <p14:creationId xmlns:p14="http://schemas.microsoft.com/office/powerpoint/2010/main" val="84793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a:t>Section Divider: title copy 28 </a:t>
            </a:r>
            <a:r>
              <a:rPr lang="en-US" dirty="0" err="1"/>
              <a:t>pt</a:t>
            </a:r>
            <a:r>
              <a:rPr lang="en-US" dirty="0"/>
              <a:t> Arial Bold, 0.9 line spacing, image is 2.25×9″ @300 dpi</a:t>
            </a:r>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a:solidFill>
                  <a:schemeClr val="tx1"/>
                </a:solidFill>
              </a:rPr>
              <a:t>Subtitle </a:t>
            </a:r>
            <a:r>
              <a:rPr lang="en-US" dirty="0"/>
              <a:t>is 18 </a:t>
            </a:r>
            <a:r>
              <a:rPr lang="en-US" dirty="0" err="1"/>
              <a:t>pt</a:t>
            </a:r>
            <a:r>
              <a:rPr lang="en-US" dirty="0"/>
              <a:t> Arial, line spacing single</a:t>
            </a:r>
            <a:br>
              <a:rPr lang="en-US" dirty="0"/>
            </a:br>
            <a:r>
              <a:rPr lang="en-US" dirty="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a:solidFill>
                <a:schemeClr val="tx1"/>
              </a:solidFill>
            </a:endParaRPr>
          </a:p>
        </p:txBody>
      </p:sp>
      <p:pic>
        <p:nvPicPr>
          <p:cNvPr id="8" name="Picture 7" descr="Red data LTR Divider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8229600" cy="2060448"/>
          </a:xfrm>
          <a:prstGeom prst="rect">
            <a:avLst/>
          </a:prstGeom>
        </p:spPr>
      </p:pic>
    </p:spTree>
    <p:extLst>
      <p:ext uri="{BB962C8B-B14F-4D97-AF65-F5344CB8AC3E}">
        <p14:creationId xmlns:p14="http://schemas.microsoft.com/office/powerpoint/2010/main" val="216908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457200" y="1144588"/>
            <a:ext cx="8229600" cy="49514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25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RAFT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6" name="TextBox 5"/>
          <p:cNvSpPr txBox="1"/>
          <p:nvPr userDrawn="1"/>
        </p:nvSpPr>
        <p:spPr>
          <a:xfrm rot="20147015">
            <a:off x="1042616" y="1988677"/>
            <a:ext cx="6717389" cy="2646878"/>
          </a:xfrm>
          <a:prstGeom prst="rect">
            <a:avLst/>
          </a:prstGeom>
          <a:noFill/>
        </p:spPr>
        <p:txBody>
          <a:bodyPr wrap="square" rtlCol="0">
            <a:spAutoFit/>
          </a:bodyPr>
          <a:lstStyle/>
          <a:p>
            <a:pPr algn="ctr"/>
            <a:r>
              <a:rPr lang="en-US" sz="16600" b="1" dirty="0">
                <a:solidFill>
                  <a:srgbClr val="C9CAC8"/>
                </a:solidFill>
              </a:rPr>
              <a:t>Draft</a:t>
            </a:r>
            <a:endParaRPr lang="en-US" b="1" dirty="0">
              <a:solidFill>
                <a:srgbClr val="C9CAC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144588"/>
            <a:ext cx="8229600" cy="4951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4" name="Line 10"/>
          <p:cNvSpPr>
            <a:spLocks noChangeShapeType="1"/>
          </p:cNvSpPr>
          <p:nvPr/>
        </p:nvSpPr>
        <p:spPr bwMode="auto">
          <a:xfrm>
            <a:off x="457200" y="914400"/>
            <a:ext cx="8229600" cy="1588"/>
          </a:xfrm>
          <a:prstGeom prst="line">
            <a:avLst/>
          </a:prstGeom>
          <a:noFill/>
          <a:ln w="9525">
            <a:solidFill>
              <a:schemeClr val="bg2"/>
            </a:solidFill>
            <a:round/>
            <a:headEnd/>
            <a:tailEnd/>
          </a:ln>
        </p:spPr>
        <p:txBody>
          <a:bodyPr wrap="none" anchor="ctr"/>
          <a:lstStyle/>
          <a:p>
            <a:endParaRPr lang="en-US"/>
          </a:p>
        </p:txBody>
      </p:sp>
      <p:sp>
        <p:nvSpPr>
          <p:cNvPr id="8" name="TextBox 7"/>
          <p:cNvSpPr txBox="1"/>
          <p:nvPr/>
        </p:nvSpPr>
        <p:spPr>
          <a:xfrm>
            <a:off x="457200" y="6328614"/>
            <a:ext cx="6035040" cy="323165"/>
          </a:xfrm>
          <a:prstGeom prst="rect">
            <a:avLst/>
          </a:prstGeom>
          <a:noFill/>
        </p:spPr>
        <p:txBody>
          <a:bodyPr wrap="square" lIns="0" tIns="0" rIns="0" bIns="0" rtlCol="0" anchor="b"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700" b="1" dirty="0">
                <a:solidFill>
                  <a:schemeClr val="tx1"/>
                </a:solidFill>
              </a:rPr>
              <a:t>Aon</a:t>
            </a:r>
          </a:p>
          <a:p>
            <a:pPr marL="0" marR="0" indent="0" algn="l" defTabSz="914400" rtl="0" eaLnBrk="0" fontAlgn="base" latinLnBrk="0" hangingPunct="0">
              <a:lnSpc>
                <a:spcPct val="100000"/>
              </a:lnSpc>
              <a:spcBef>
                <a:spcPct val="0"/>
              </a:spcBef>
              <a:spcAft>
                <a:spcPct val="0"/>
              </a:spcAft>
              <a:buClrTx/>
              <a:buSzTx/>
              <a:buFontTx/>
              <a:buNone/>
              <a:tabLst/>
              <a:defRPr/>
            </a:pPr>
            <a:r>
              <a:rPr lang="en-US" sz="700" b="0" dirty="0">
                <a:solidFill>
                  <a:schemeClr val="tx1"/>
                </a:solidFill>
              </a:rPr>
              <a:t>Voluntary</a:t>
            </a:r>
            <a:r>
              <a:rPr lang="en-US" sz="700" b="0" baseline="0" dirty="0">
                <a:solidFill>
                  <a:schemeClr val="tx1"/>
                </a:solidFill>
              </a:rPr>
              <a:t> Benefits . Enrollment Solutions</a:t>
            </a:r>
            <a:br>
              <a:rPr lang="en-US" sz="700" b="0" dirty="0">
                <a:solidFill>
                  <a:schemeClr val="tx1"/>
                </a:solidFill>
              </a:rPr>
            </a:br>
            <a:r>
              <a:rPr lang="en-US" sz="700" b="0" dirty="0">
                <a:solidFill>
                  <a:schemeClr val="tx1"/>
                </a:solidFill>
              </a:rPr>
              <a:t>Proprietary &amp; Confidential</a:t>
            </a:r>
          </a:p>
        </p:txBody>
      </p:sp>
      <p:pic>
        <p:nvPicPr>
          <p:cNvPr id="2" name="Picture 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cSld>
  <p:clrMap bg1="lt1" tx1="dk1" bg2="lt2" tx2="dk2" accent1="accent1" accent2="accent2" accent3="accent3" accent4="accent4" accent5="accent5" accent6="accent6" hlink="hlink" folHlink="folHlink"/>
  <p:sldLayoutIdLst>
    <p:sldLayoutId id="2147483716" r:id="rId1"/>
    <p:sldLayoutId id="2147483713" r:id="rId2"/>
    <p:sldLayoutId id="2147483714" r:id="rId3"/>
    <p:sldLayoutId id="2147483717" r:id="rId4"/>
    <p:sldLayoutId id="2147483718" r:id="rId5"/>
    <p:sldLayoutId id="2147483680" r:id="rId6"/>
    <p:sldLayoutId id="2147483701" r:id="rId7"/>
    <p:sldLayoutId id="2147483682" r:id="rId8"/>
    <p:sldLayoutId id="2147483683" r:id="rId9"/>
    <p:sldLayoutId id="2147483711" r:id="rId10"/>
    <p:sldLayoutId id="2147483685" r:id="rId11"/>
    <p:sldLayoutId id="2147483708" r:id="rId12"/>
    <p:sldLayoutId id="2147483704" r:id="rId13"/>
    <p:sldLayoutId id="2147483705" r:id="rId14"/>
    <p:sldLayoutId id="2147483707" r:id="rId15"/>
    <p:sldLayoutId id="2147483686" r:id="rId16"/>
    <p:sldLayoutId id="2147483706" r:id="rId17"/>
    <p:sldLayoutId id="2147483687" r:id="rId18"/>
    <p:sldLayoutId id="2147483688" r:id="rId19"/>
    <p:sldLayoutId id="2147483693" r:id="rId20"/>
    <p:sldLayoutId id="2147483695" r:id="rId21"/>
  </p:sldLayoutIdLst>
  <p:hf hdr="0"/>
  <p:txStyles>
    <p:titleStyle>
      <a:lvl1pPr algn="l" rtl="0" eaLnBrk="1" fontAlgn="base" hangingPunct="1">
        <a:spcBef>
          <a:spcPct val="0"/>
        </a:spcBef>
        <a:spcAft>
          <a:spcPct val="0"/>
        </a:spcAft>
        <a:defRPr sz="2000">
          <a:solidFill>
            <a:srgbClr val="E11B22"/>
          </a:solidFill>
          <a:latin typeface="+mj-lt"/>
          <a:ea typeface="+mj-ea"/>
          <a:cs typeface="+mj-cs"/>
        </a:defRPr>
      </a:lvl1pPr>
      <a:lvl2pPr algn="l" rtl="0" eaLnBrk="1" fontAlgn="base" hangingPunct="1">
        <a:spcBef>
          <a:spcPct val="0"/>
        </a:spcBef>
        <a:spcAft>
          <a:spcPct val="0"/>
        </a:spcAft>
        <a:defRPr sz="2000">
          <a:solidFill>
            <a:srgbClr val="E11B22"/>
          </a:solidFill>
          <a:latin typeface="Arial" charset="0"/>
          <a:ea typeface="ＭＳ Ｐゴシック" pitchFamily="108" charset="-128"/>
        </a:defRPr>
      </a:lvl2pPr>
      <a:lvl3pPr algn="l" rtl="0" eaLnBrk="1" fontAlgn="base" hangingPunct="1">
        <a:spcBef>
          <a:spcPct val="0"/>
        </a:spcBef>
        <a:spcAft>
          <a:spcPct val="0"/>
        </a:spcAft>
        <a:defRPr sz="2000">
          <a:solidFill>
            <a:srgbClr val="E11B22"/>
          </a:solidFill>
          <a:latin typeface="Arial" charset="0"/>
          <a:ea typeface="ＭＳ Ｐゴシック" pitchFamily="108" charset="-128"/>
        </a:defRPr>
      </a:lvl3pPr>
      <a:lvl4pPr algn="l" rtl="0" eaLnBrk="1" fontAlgn="base" hangingPunct="1">
        <a:spcBef>
          <a:spcPct val="0"/>
        </a:spcBef>
        <a:spcAft>
          <a:spcPct val="0"/>
        </a:spcAft>
        <a:defRPr sz="2000">
          <a:solidFill>
            <a:srgbClr val="E11B22"/>
          </a:solidFill>
          <a:latin typeface="Arial" charset="0"/>
          <a:ea typeface="ＭＳ Ｐゴシック" pitchFamily="108" charset="-128"/>
        </a:defRPr>
      </a:lvl4pPr>
      <a:lvl5pPr algn="l" rtl="0" eaLnBrk="1" fontAlgn="base" hangingPunct="1">
        <a:spcBef>
          <a:spcPct val="0"/>
        </a:spcBef>
        <a:spcAft>
          <a:spcPct val="0"/>
        </a:spcAft>
        <a:defRPr sz="2000">
          <a:solidFill>
            <a:srgbClr val="E11B22"/>
          </a:solidFill>
          <a:latin typeface="Arial" charset="0"/>
          <a:ea typeface="ＭＳ Ｐゴシック" pitchFamily="108" charset="-128"/>
        </a:defRPr>
      </a:lvl5pPr>
      <a:lvl6pPr marL="457200" algn="l" rtl="0" eaLnBrk="1" fontAlgn="base" hangingPunct="1">
        <a:spcBef>
          <a:spcPct val="0"/>
        </a:spcBef>
        <a:spcAft>
          <a:spcPct val="0"/>
        </a:spcAft>
        <a:defRPr sz="2000">
          <a:solidFill>
            <a:srgbClr val="E11B22"/>
          </a:solidFill>
          <a:latin typeface="Arial" charset="0"/>
          <a:ea typeface="ＭＳ Ｐゴシック" pitchFamily="108" charset="-128"/>
        </a:defRPr>
      </a:lvl6pPr>
      <a:lvl7pPr marL="914400" algn="l" rtl="0" eaLnBrk="1" fontAlgn="base" hangingPunct="1">
        <a:spcBef>
          <a:spcPct val="0"/>
        </a:spcBef>
        <a:spcAft>
          <a:spcPct val="0"/>
        </a:spcAft>
        <a:defRPr sz="2000">
          <a:solidFill>
            <a:srgbClr val="E11B22"/>
          </a:solidFill>
          <a:latin typeface="Arial" charset="0"/>
          <a:ea typeface="ＭＳ Ｐゴシック" pitchFamily="108" charset="-128"/>
        </a:defRPr>
      </a:lvl7pPr>
      <a:lvl8pPr marL="1371600" algn="l" rtl="0" eaLnBrk="1" fontAlgn="base" hangingPunct="1">
        <a:spcBef>
          <a:spcPct val="0"/>
        </a:spcBef>
        <a:spcAft>
          <a:spcPct val="0"/>
        </a:spcAft>
        <a:defRPr sz="2000">
          <a:solidFill>
            <a:srgbClr val="E11B22"/>
          </a:solidFill>
          <a:latin typeface="Arial" charset="0"/>
          <a:ea typeface="ＭＳ Ｐゴシック" pitchFamily="108" charset="-128"/>
        </a:defRPr>
      </a:lvl8pPr>
      <a:lvl9pPr marL="1828800" algn="l" rtl="0" eaLnBrk="1" fontAlgn="base" hangingPunct="1">
        <a:spcBef>
          <a:spcPct val="0"/>
        </a:spcBef>
        <a:spcAft>
          <a:spcPct val="0"/>
        </a:spcAft>
        <a:defRPr sz="2000">
          <a:solidFill>
            <a:srgbClr val="E11B22"/>
          </a:solidFill>
          <a:latin typeface="Arial" charset="0"/>
          <a:ea typeface="ＭＳ Ｐゴシック" pitchFamily="108" charset="-128"/>
        </a:defRPr>
      </a:lvl9pPr>
    </p:titleStyle>
    <p:body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4572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690563"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914400"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147763"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resources.hewitt.com/aon"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0A72-B2F5-482B-A3AE-0D06E1A58709}"/>
              </a:ext>
            </a:extLst>
          </p:cNvPr>
          <p:cNvSpPr>
            <a:spLocks noGrp="1"/>
          </p:cNvSpPr>
          <p:nvPr>
            <p:ph type="ctrTitle"/>
          </p:nvPr>
        </p:nvSpPr>
        <p:spPr>
          <a:xfrm>
            <a:off x="457200" y="2743200"/>
            <a:ext cx="8077200" cy="2743332"/>
          </a:xfrm>
        </p:spPr>
        <p:txBody>
          <a:bodyPr anchor="ctr"/>
          <a:lstStyle/>
          <a:p>
            <a:pPr algn="ctr"/>
            <a:r>
              <a:rPr lang="en-US" sz="2400" dirty="0" err="1"/>
              <a:t>UPoint</a:t>
            </a:r>
            <a:r>
              <a:rPr lang="en-US" sz="2400" dirty="0"/>
              <a:t> Registration Process</a:t>
            </a:r>
            <a:br>
              <a:rPr lang="en-US" sz="2400" dirty="0"/>
            </a:br>
            <a:r>
              <a:rPr lang="en-US" sz="2400" dirty="0"/>
              <a:t>2018</a:t>
            </a:r>
            <a:br>
              <a:rPr lang="en-US" sz="2400" dirty="0"/>
            </a:br>
            <a:br>
              <a:rPr lang="en-US" sz="2400" dirty="0"/>
            </a:br>
            <a:r>
              <a:rPr lang="en-US" sz="1800" dirty="0"/>
              <a:t>Field Counselor Training Module</a:t>
            </a:r>
          </a:p>
        </p:txBody>
      </p:sp>
    </p:spTree>
    <p:extLst>
      <p:ext uri="{BB962C8B-B14F-4D97-AF65-F5344CB8AC3E}">
        <p14:creationId xmlns:p14="http://schemas.microsoft.com/office/powerpoint/2010/main" val="488415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A1BF-628F-47E0-8026-14AEE7D10E99}"/>
              </a:ext>
            </a:extLst>
          </p:cNvPr>
          <p:cNvSpPr>
            <a:spLocks noGrp="1"/>
          </p:cNvSpPr>
          <p:nvPr>
            <p:ph type="title"/>
          </p:nvPr>
        </p:nvSpPr>
        <p:spPr/>
        <p:txBody>
          <a:bodyPr/>
          <a:lstStyle/>
          <a:p>
            <a:r>
              <a:rPr lang="en-US" sz="2400" b="1" dirty="0"/>
              <a:t>Accessing Workday</a:t>
            </a:r>
            <a:endParaRPr lang="en-US" sz="2400" dirty="0"/>
          </a:p>
        </p:txBody>
      </p:sp>
      <p:sp>
        <p:nvSpPr>
          <p:cNvPr id="3" name="Content Placeholder 2">
            <a:extLst>
              <a:ext uri="{FF2B5EF4-FFF2-40B4-BE49-F238E27FC236}">
                <a16:creationId xmlns:a16="http://schemas.microsoft.com/office/drawing/2014/main" id="{FB2602BF-F2BC-4469-A3C8-E76EB1F59C20}"/>
              </a:ext>
            </a:extLst>
          </p:cNvPr>
          <p:cNvSpPr>
            <a:spLocks noGrp="1"/>
          </p:cNvSpPr>
          <p:nvPr>
            <p:ph idx="1"/>
          </p:nvPr>
        </p:nvSpPr>
        <p:spPr/>
        <p:txBody>
          <a:bodyPr/>
          <a:lstStyle/>
          <a:p>
            <a:pPr marL="0" indent="0">
              <a:buNone/>
            </a:pPr>
            <a:r>
              <a:rPr lang="en-US" sz="1800" dirty="0"/>
              <a:t>After selecting </a:t>
            </a:r>
            <a:r>
              <a:rPr lang="en-US" sz="1800" b="1" dirty="0"/>
              <a:t>“Pay” </a:t>
            </a:r>
            <a:r>
              <a:rPr lang="en-US" sz="1800" dirty="0"/>
              <a:t>on </a:t>
            </a:r>
            <a:r>
              <a:rPr lang="en-US" sz="1800" dirty="0" err="1"/>
              <a:t>UPoint</a:t>
            </a:r>
            <a:r>
              <a:rPr lang="en-US" sz="1800" dirty="0"/>
              <a:t>, you will be directed to the </a:t>
            </a:r>
            <a:r>
              <a:rPr lang="en-US" sz="1800" b="1" dirty="0"/>
              <a:t>“My </a:t>
            </a:r>
            <a:r>
              <a:rPr lang="en-US" sz="1800" b="1" dirty="0" err="1"/>
              <a:t>Payslips</a:t>
            </a:r>
            <a:r>
              <a:rPr lang="en-US" sz="1800" b="1" dirty="0"/>
              <a:t>” </a:t>
            </a:r>
            <a:r>
              <a:rPr lang="en-US" sz="1800" dirty="0"/>
              <a:t>page of </a:t>
            </a:r>
            <a:r>
              <a:rPr lang="en-US" sz="1800" dirty="0" err="1"/>
              <a:t>WorkDay</a:t>
            </a:r>
            <a:r>
              <a:rPr lang="en-US" sz="1800" dirty="0"/>
              <a:t>.</a:t>
            </a:r>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B310F66D-FC3B-4D60-AC23-6910781281B0}"/>
              </a:ext>
            </a:extLst>
          </p:cNvPr>
          <p:cNvPicPr>
            <a:picLocks noChangeAspect="1"/>
          </p:cNvPicPr>
          <p:nvPr/>
        </p:nvPicPr>
        <p:blipFill>
          <a:blip r:embed="rId2"/>
          <a:stretch>
            <a:fillRect/>
          </a:stretch>
        </p:blipFill>
        <p:spPr>
          <a:xfrm>
            <a:off x="457200" y="1828800"/>
            <a:ext cx="8229600" cy="4159745"/>
          </a:xfrm>
          <a:prstGeom prst="rect">
            <a:avLst/>
          </a:prstGeom>
        </p:spPr>
      </p:pic>
      <p:sp>
        <p:nvSpPr>
          <p:cNvPr id="5" name="Rectangle 4">
            <a:extLst>
              <a:ext uri="{FF2B5EF4-FFF2-40B4-BE49-F238E27FC236}">
                <a16:creationId xmlns:a16="http://schemas.microsoft.com/office/drawing/2014/main" id="{3F4F8F62-7F6C-4DA5-87E4-7349D1062166}"/>
              </a:ext>
            </a:extLst>
          </p:cNvPr>
          <p:cNvSpPr/>
          <p:nvPr/>
        </p:nvSpPr>
        <p:spPr bwMode="auto">
          <a:xfrm>
            <a:off x="533400" y="2133600"/>
            <a:ext cx="1676400" cy="30480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419032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6246-E6C4-41D3-B7C4-0C2C9F26D0E1}"/>
              </a:ext>
            </a:extLst>
          </p:cNvPr>
          <p:cNvSpPr>
            <a:spLocks noGrp="1"/>
          </p:cNvSpPr>
          <p:nvPr>
            <p:ph type="title"/>
          </p:nvPr>
        </p:nvSpPr>
        <p:spPr/>
        <p:txBody>
          <a:bodyPr/>
          <a:lstStyle/>
          <a:p>
            <a:r>
              <a:rPr lang="en-US" sz="2400" b="1" dirty="0"/>
              <a:t>Accessing Workday</a:t>
            </a:r>
          </a:p>
        </p:txBody>
      </p:sp>
      <p:sp>
        <p:nvSpPr>
          <p:cNvPr id="3" name="Content Placeholder 2">
            <a:extLst>
              <a:ext uri="{FF2B5EF4-FFF2-40B4-BE49-F238E27FC236}">
                <a16:creationId xmlns:a16="http://schemas.microsoft.com/office/drawing/2014/main" id="{7AC86BA9-D2D7-4130-959C-36F42B7B472C}"/>
              </a:ext>
            </a:extLst>
          </p:cNvPr>
          <p:cNvSpPr>
            <a:spLocks noGrp="1"/>
          </p:cNvSpPr>
          <p:nvPr>
            <p:ph idx="1"/>
          </p:nvPr>
        </p:nvSpPr>
        <p:spPr/>
        <p:txBody>
          <a:bodyPr/>
          <a:lstStyle/>
          <a:p>
            <a:pPr marL="0" indent="0">
              <a:buNone/>
            </a:pPr>
            <a:r>
              <a:rPr lang="en-US" sz="1800" dirty="0"/>
              <a:t>To access the Workday </a:t>
            </a:r>
            <a:r>
              <a:rPr lang="en-US" sz="1800" b="1" dirty="0"/>
              <a:t>“Home”</a:t>
            </a:r>
            <a:r>
              <a:rPr lang="en-US" sz="1800" dirty="0"/>
              <a:t> screen you will select the “</a:t>
            </a:r>
            <a:r>
              <a:rPr lang="en-US" sz="1800" b="1" dirty="0"/>
              <a:t>cloud</a:t>
            </a:r>
            <a:r>
              <a:rPr lang="en-US" sz="1800" dirty="0"/>
              <a:t> </a:t>
            </a:r>
            <a:r>
              <a:rPr lang="en-US" sz="1800" b="1" dirty="0"/>
              <a:t>icon” </a:t>
            </a:r>
            <a:r>
              <a:rPr lang="en-US" sz="1800" dirty="0"/>
              <a:t>in the top right of the screen and then select </a:t>
            </a:r>
            <a:r>
              <a:rPr lang="en-US" sz="1800" b="1" dirty="0"/>
              <a:t>“Home”</a:t>
            </a:r>
          </a:p>
          <a:p>
            <a:pPr marL="0" indent="0">
              <a:buNone/>
            </a:pPr>
            <a:endParaRPr lang="en-US" sz="1800" dirty="0"/>
          </a:p>
        </p:txBody>
      </p:sp>
      <p:pic>
        <p:nvPicPr>
          <p:cNvPr id="5" name="Picture 4">
            <a:extLst>
              <a:ext uri="{FF2B5EF4-FFF2-40B4-BE49-F238E27FC236}">
                <a16:creationId xmlns:a16="http://schemas.microsoft.com/office/drawing/2014/main" id="{6B347C22-2ED9-4732-B892-9ECB32A02A6F}"/>
              </a:ext>
            </a:extLst>
          </p:cNvPr>
          <p:cNvPicPr>
            <a:picLocks noChangeAspect="1"/>
          </p:cNvPicPr>
          <p:nvPr/>
        </p:nvPicPr>
        <p:blipFill rotWithShape="1">
          <a:blip r:embed="rId2"/>
          <a:srcRect b="16522"/>
          <a:stretch/>
        </p:blipFill>
        <p:spPr>
          <a:xfrm>
            <a:off x="2286000" y="1981200"/>
            <a:ext cx="3810000" cy="4114800"/>
          </a:xfrm>
          <a:prstGeom prst="rect">
            <a:avLst/>
          </a:prstGeom>
        </p:spPr>
      </p:pic>
      <p:sp>
        <p:nvSpPr>
          <p:cNvPr id="22" name="Arrow: Left 21">
            <a:extLst>
              <a:ext uri="{FF2B5EF4-FFF2-40B4-BE49-F238E27FC236}">
                <a16:creationId xmlns:a16="http://schemas.microsoft.com/office/drawing/2014/main" id="{1B58C99D-A907-4DD1-A618-973AEA02C089}"/>
              </a:ext>
            </a:extLst>
          </p:cNvPr>
          <p:cNvSpPr/>
          <p:nvPr/>
        </p:nvSpPr>
        <p:spPr bwMode="auto">
          <a:xfrm>
            <a:off x="5977223" y="2133600"/>
            <a:ext cx="237553" cy="228600"/>
          </a:xfrm>
          <a:prstGeom prst="left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
        <p:nvSpPr>
          <p:cNvPr id="25" name="Arrow: Right 24">
            <a:extLst>
              <a:ext uri="{FF2B5EF4-FFF2-40B4-BE49-F238E27FC236}">
                <a16:creationId xmlns:a16="http://schemas.microsoft.com/office/drawing/2014/main" id="{9E40CDA0-3556-4B71-946A-331DFABBBF22}"/>
              </a:ext>
            </a:extLst>
          </p:cNvPr>
          <p:cNvSpPr/>
          <p:nvPr/>
        </p:nvSpPr>
        <p:spPr bwMode="auto">
          <a:xfrm>
            <a:off x="2286000" y="3657600"/>
            <a:ext cx="228600" cy="265906"/>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95495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FB79-4B90-4897-A36F-226B16929B75}"/>
              </a:ext>
            </a:extLst>
          </p:cNvPr>
          <p:cNvSpPr>
            <a:spLocks noGrp="1"/>
          </p:cNvSpPr>
          <p:nvPr>
            <p:ph type="title"/>
          </p:nvPr>
        </p:nvSpPr>
        <p:spPr/>
        <p:txBody>
          <a:bodyPr/>
          <a:lstStyle/>
          <a:p>
            <a:r>
              <a:rPr lang="en-US" sz="2400" b="1" dirty="0"/>
              <a:t>Workday Navigation</a:t>
            </a:r>
          </a:p>
        </p:txBody>
      </p:sp>
      <p:pic>
        <p:nvPicPr>
          <p:cNvPr id="4" name="Content Placeholder 3" descr="Screen Clipping">
            <a:extLst>
              <a:ext uri="{FF2B5EF4-FFF2-40B4-BE49-F238E27FC236}">
                <a16:creationId xmlns:a16="http://schemas.microsoft.com/office/drawing/2014/main" id="{E9BB7292-8E3C-4CAF-8B44-1EF3C07A1C4A}"/>
              </a:ext>
            </a:extLst>
          </p:cNvPr>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t="31315" b="-81"/>
          <a:stretch/>
        </p:blipFill>
        <p:spPr>
          <a:xfrm>
            <a:off x="457200" y="2211806"/>
            <a:ext cx="8229600" cy="2996156"/>
          </a:xfrm>
          <a:prstGeom prst="rect">
            <a:avLst/>
          </a:prstGeom>
        </p:spPr>
      </p:pic>
      <p:sp>
        <p:nvSpPr>
          <p:cNvPr id="5" name="TextBox 4">
            <a:extLst>
              <a:ext uri="{FF2B5EF4-FFF2-40B4-BE49-F238E27FC236}">
                <a16:creationId xmlns:a16="http://schemas.microsoft.com/office/drawing/2014/main" id="{500D01AA-0C22-4BBD-A247-17CB5FB9263E}"/>
              </a:ext>
            </a:extLst>
          </p:cNvPr>
          <p:cNvSpPr txBox="1"/>
          <p:nvPr/>
        </p:nvSpPr>
        <p:spPr>
          <a:xfrm>
            <a:off x="457200" y="990600"/>
            <a:ext cx="8229600" cy="1200329"/>
          </a:xfrm>
          <a:prstGeom prst="rect">
            <a:avLst/>
          </a:prstGeom>
          <a:noFill/>
        </p:spPr>
        <p:txBody>
          <a:bodyPr wrap="square" rtlCol="0">
            <a:spAutoFit/>
          </a:bodyPr>
          <a:lstStyle/>
          <a:p>
            <a:endParaRPr lang="en-US" sz="1800" dirty="0"/>
          </a:p>
          <a:p>
            <a:r>
              <a:rPr lang="en-US" sz="1800" dirty="0"/>
              <a:t>By clicking the </a:t>
            </a:r>
            <a:r>
              <a:rPr lang="en-US" sz="1800" b="1" dirty="0"/>
              <a:t>“Pay” </a:t>
            </a:r>
            <a:r>
              <a:rPr lang="en-US" sz="1800" dirty="0"/>
              <a:t>icon located on the Workday Homepage, you can also view a number of different items including your pay slips, tax withholding elections, and payment elections.</a:t>
            </a:r>
          </a:p>
        </p:txBody>
      </p:sp>
    </p:spTree>
    <p:extLst>
      <p:ext uri="{BB962C8B-B14F-4D97-AF65-F5344CB8AC3E}">
        <p14:creationId xmlns:p14="http://schemas.microsoft.com/office/powerpoint/2010/main" val="225719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3117-A5DD-4E08-9A57-9CB9A58F2031}"/>
              </a:ext>
            </a:extLst>
          </p:cNvPr>
          <p:cNvSpPr>
            <a:spLocks noGrp="1"/>
          </p:cNvSpPr>
          <p:nvPr>
            <p:ph type="title"/>
          </p:nvPr>
        </p:nvSpPr>
        <p:spPr/>
        <p:txBody>
          <a:bodyPr/>
          <a:lstStyle/>
          <a:p>
            <a:r>
              <a:rPr lang="en-US" sz="2400" b="1" dirty="0"/>
              <a:t>Aon Service Center</a:t>
            </a:r>
          </a:p>
        </p:txBody>
      </p:sp>
      <p:pic>
        <p:nvPicPr>
          <p:cNvPr id="4" name="Content Placeholder 3" descr="Screen Clipping">
            <a:extLst>
              <a:ext uri="{FF2B5EF4-FFF2-40B4-BE49-F238E27FC236}">
                <a16:creationId xmlns:a16="http://schemas.microsoft.com/office/drawing/2014/main" id="{60A97D9F-BB95-4824-B9D8-E2252C1CA73C}"/>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395415" y="1219200"/>
            <a:ext cx="8318347" cy="4495800"/>
          </a:xfrm>
          <a:prstGeom prst="rect">
            <a:avLst/>
          </a:prstGeom>
        </p:spPr>
      </p:pic>
    </p:spTree>
    <p:extLst>
      <p:ext uri="{BB962C8B-B14F-4D97-AF65-F5344CB8AC3E}">
        <p14:creationId xmlns:p14="http://schemas.microsoft.com/office/powerpoint/2010/main" val="362762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D548-C19C-4B14-9318-B34EC6B94057}"/>
              </a:ext>
            </a:extLst>
          </p:cNvPr>
          <p:cNvSpPr>
            <a:spLocks noGrp="1"/>
          </p:cNvSpPr>
          <p:nvPr>
            <p:ph type="ctrTitle"/>
          </p:nvPr>
        </p:nvSpPr>
        <p:spPr>
          <a:xfrm>
            <a:off x="457200" y="3810001"/>
            <a:ext cx="8229600" cy="2133600"/>
          </a:xfrm>
        </p:spPr>
        <p:txBody>
          <a:bodyPr/>
          <a:lstStyle/>
          <a:p>
            <a:pPr marL="58738"/>
            <a:r>
              <a:rPr lang="en-US" sz="1800" dirty="0"/>
              <a:t>Thank you for your time!</a:t>
            </a:r>
            <a:br>
              <a:rPr lang="en-US" sz="1800" dirty="0"/>
            </a:br>
            <a:br>
              <a:rPr lang="en-US" sz="1800" dirty="0"/>
            </a:br>
            <a:r>
              <a:rPr lang="en-US" sz="1800" dirty="0"/>
              <a:t> If you should have any questions concerning </a:t>
            </a:r>
            <a:r>
              <a:rPr lang="en-US" sz="1800" dirty="0" err="1"/>
              <a:t>UPoint</a:t>
            </a:r>
            <a:r>
              <a:rPr lang="en-US" sz="1800" dirty="0"/>
              <a:t> or Workday that this presentation did not address, please see your Enrollment Manager or contact the Aon HR Service Center at 1-855-625-5500. </a:t>
            </a:r>
            <a:br>
              <a:rPr lang="en-US" sz="1800" dirty="0"/>
            </a:br>
            <a:br>
              <a:rPr lang="en-US" sz="1800" dirty="0"/>
            </a:br>
            <a:endParaRPr lang="en-US" sz="1800" dirty="0"/>
          </a:p>
        </p:txBody>
      </p:sp>
    </p:spTree>
    <p:extLst>
      <p:ext uri="{BB962C8B-B14F-4D97-AF65-F5344CB8AC3E}">
        <p14:creationId xmlns:p14="http://schemas.microsoft.com/office/powerpoint/2010/main" val="40057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Accessing Aon </a:t>
            </a:r>
            <a:r>
              <a:rPr lang="en-US" sz="2400" b="1" dirty="0" err="1"/>
              <a:t>UPoint</a:t>
            </a:r>
            <a:endParaRPr lang="en-US" sz="2400" b="1" dirty="0"/>
          </a:p>
        </p:txBody>
      </p:sp>
      <p:pic>
        <p:nvPicPr>
          <p:cNvPr id="4" name="Content Placeholder 3" descr="Screen Clipping">
            <a:extLst>
              <a:ext uri="{FF2B5EF4-FFF2-40B4-BE49-F238E27FC236}">
                <a16:creationId xmlns:a16="http://schemas.microsoft.com/office/drawing/2014/main" id="{E72F6ABE-04F4-408B-9399-3B3F9CD50CCC}"/>
              </a:ext>
            </a:extLst>
          </p:cNvPr>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48" t="507" r="71954" b="56"/>
          <a:stretch/>
        </p:blipFill>
        <p:spPr>
          <a:xfrm>
            <a:off x="461374" y="1066799"/>
            <a:ext cx="3120025" cy="5077249"/>
          </a:xfrm>
          <a:prstGeom prst="rect">
            <a:avLst/>
          </a:prstGeom>
        </p:spPr>
      </p:pic>
      <p:sp>
        <p:nvSpPr>
          <p:cNvPr id="5" name="TextBox 4">
            <a:extLst>
              <a:ext uri="{FF2B5EF4-FFF2-40B4-BE49-F238E27FC236}">
                <a16:creationId xmlns:a16="http://schemas.microsoft.com/office/drawing/2014/main" id="{A0856B9C-A6BC-494F-9858-9B1EF5B76DC9}"/>
              </a:ext>
            </a:extLst>
          </p:cNvPr>
          <p:cNvSpPr txBox="1"/>
          <p:nvPr/>
        </p:nvSpPr>
        <p:spPr>
          <a:xfrm>
            <a:off x="3582443" y="2591544"/>
            <a:ext cx="5105401" cy="1477328"/>
          </a:xfrm>
          <a:prstGeom prst="rect">
            <a:avLst/>
          </a:prstGeom>
          <a:noFill/>
        </p:spPr>
        <p:txBody>
          <a:bodyPr wrap="square" rtlCol="0" anchor="ctr">
            <a:spAutoFit/>
          </a:bodyPr>
          <a:lstStyle/>
          <a:p>
            <a:pPr marL="457200" indent="-457200">
              <a:buClr>
                <a:srgbClr val="C00000"/>
              </a:buClr>
              <a:buFont typeface="+mj-lt"/>
              <a:buAutoNum type="arabicPeriod"/>
            </a:pPr>
            <a:r>
              <a:rPr lang="en-US" sz="1800" dirty="0"/>
              <a:t>Go to </a:t>
            </a:r>
            <a:r>
              <a:rPr lang="en-US" sz="1800" dirty="0">
                <a:solidFill>
                  <a:srgbClr val="0070C0"/>
                </a:solidFill>
                <a:hlinkClick r:id="rId3"/>
              </a:rPr>
              <a:t>http://resources.hewitt.com/aon</a:t>
            </a:r>
            <a:endParaRPr lang="en-US" sz="1800" dirty="0">
              <a:solidFill>
                <a:srgbClr val="0070C0"/>
              </a:solidFill>
            </a:endParaRPr>
          </a:p>
          <a:p>
            <a:pPr marL="457200" indent="-457200">
              <a:buClr>
                <a:srgbClr val="C00000"/>
              </a:buClr>
              <a:buFont typeface="+mj-lt"/>
              <a:buAutoNum type="arabicPeriod"/>
            </a:pPr>
            <a:endParaRPr lang="en-US" sz="1800" dirty="0"/>
          </a:p>
          <a:p>
            <a:pPr marL="457200" indent="-457200">
              <a:buClr>
                <a:srgbClr val="C00000"/>
              </a:buClr>
              <a:buFont typeface="+mj-lt"/>
              <a:buAutoNum type="arabicPeriod"/>
            </a:pPr>
            <a:r>
              <a:rPr lang="en-US" sz="1800" dirty="0"/>
              <a:t>Select the </a:t>
            </a:r>
            <a:r>
              <a:rPr lang="en-US" sz="1800" b="1" dirty="0"/>
              <a:t>New User? </a:t>
            </a:r>
            <a:r>
              <a:rPr lang="en-US" sz="1800" dirty="0"/>
              <a:t>Option</a:t>
            </a:r>
          </a:p>
          <a:p>
            <a:pPr marL="457200" indent="-457200">
              <a:buClr>
                <a:srgbClr val="C00000"/>
              </a:buClr>
              <a:buFont typeface="+mj-lt"/>
              <a:buAutoNum type="arabicPeriod"/>
            </a:pPr>
            <a:endParaRPr lang="en-US" sz="1800" dirty="0"/>
          </a:p>
          <a:p>
            <a:pPr>
              <a:buClr>
                <a:srgbClr val="C00000"/>
              </a:buClr>
            </a:pPr>
            <a:endParaRPr lang="en-US" sz="1800" dirty="0"/>
          </a:p>
        </p:txBody>
      </p:sp>
    </p:spTree>
    <p:extLst>
      <p:ext uri="{BB962C8B-B14F-4D97-AF65-F5344CB8AC3E}">
        <p14:creationId xmlns:p14="http://schemas.microsoft.com/office/powerpoint/2010/main" val="409244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897F-A7D2-479A-9A15-5FB00CB6FDBA}"/>
              </a:ext>
            </a:extLst>
          </p:cNvPr>
          <p:cNvSpPr>
            <a:spLocks noGrp="1"/>
          </p:cNvSpPr>
          <p:nvPr>
            <p:ph type="title"/>
          </p:nvPr>
        </p:nvSpPr>
        <p:spPr>
          <a:xfrm>
            <a:off x="457200" y="254696"/>
            <a:ext cx="8229600" cy="520700"/>
          </a:xfrm>
        </p:spPr>
        <p:txBody>
          <a:bodyPr/>
          <a:lstStyle/>
          <a:p>
            <a:r>
              <a:rPr lang="en-US" sz="2400" b="1" dirty="0"/>
              <a:t>Accessing Aon </a:t>
            </a:r>
            <a:r>
              <a:rPr lang="en-US" sz="2400" b="1" dirty="0" err="1"/>
              <a:t>UPoint</a:t>
            </a:r>
            <a:endParaRPr lang="en-US" sz="2400" dirty="0"/>
          </a:p>
        </p:txBody>
      </p:sp>
      <p:sp>
        <p:nvSpPr>
          <p:cNvPr id="3" name="Content Placeholder 2">
            <a:extLst>
              <a:ext uri="{FF2B5EF4-FFF2-40B4-BE49-F238E27FC236}">
                <a16:creationId xmlns:a16="http://schemas.microsoft.com/office/drawing/2014/main" id="{64A30F0B-4F11-4DB3-960C-3D2E34A663C9}"/>
              </a:ext>
            </a:extLst>
          </p:cNvPr>
          <p:cNvSpPr>
            <a:spLocks noGrp="1"/>
          </p:cNvSpPr>
          <p:nvPr>
            <p:ph idx="1"/>
          </p:nvPr>
        </p:nvSpPr>
        <p:spPr/>
        <p:txBody>
          <a:bodyPr/>
          <a:lstStyle/>
          <a:p>
            <a:pPr marL="0" indent="0">
              <a:buNone/>
            </a:pPr>
            <a:r>
              <a:rPr lang="en-US" sz="2000" b="1" dirty="0"/>
              <a:t>Follow the on-screen steps pictured below to register as a new user</a:t>
            </a:r>
          </a:p>
          <a:p>
            <a:pPr marL="0" indent="0">
              <a:buNone/>
            </a:pPr>
            <a:endParaRPr lang="en-US" sz="2000" b="1" dirty="0"/>
          </a:p>
          <a:p>
            <a:pPr marL="0" indent="0">
              <a:buNone/>
            </a:pPr>
            <a:endParaRPr lang="en-US" sz="2000" b="1" dirty="0"/>
          </a:p>
        </p:txBody>
      </p:sp>
      <p:pic>
        <p:nvPicPr>
          <p:cNvPr id="5" name="Picture 4">
            <a:extLst>
              <a:ext uri="{FF2B5EF4-FFF2-40B4-BE49-F238E27FC236}">
                <a16:creationId xmlns:a16="http://schemas.microsoft.com/office/drawing/2014/main" id="{1E970ECE-2111-455D-A045-0CB368EAA6BE}"/>
              </a:ext>
            </a:extLst>
          </p:cNvPr>
          <p:cNvPicPr>
            <a:picLocks noChangeAspect="1"/>
          </p:cNvPicPr>
          <p:nvPr/>
        </p:nvPicPr>
        <p:blipFill>
          <a:blip r:embed="rId2"/>
          <a:stretch>
            <a:fillRect/>
          </a:stretch>
        </p:blipFill>
        <p:spPr>
          <a:xfrm>
            <a:off x="1676400" y="1600200"/>
            <a:ext cx="5444923" cy="3525779"/>
          </a:xfrm>
          <a:prstGeom prst="rect">
            <a:avLst/>
          </a:prstGeom>
        </p:spPr>
      </p:pic>
      <p:sp>
        <p:nvSpPr>
          <p:cNvPr id="6" name="TextBox 5">
            <a:extLst>
              <a:ext uri="{FF2B5EF4-FFF2-40B4-BE49-F238E27FC236}">
                <a16:creationId xmlns:a16="http://schemas.microsoft.com/office/drawing/2014/main" id="{8135DA41-6782-4895-B97F-E38573A7286B}"/>
              </a:ext>
            </a:extLst>
          </p:cNvPr>
          <p:cNvSpPr txBox="1"/>
          <p:nvPr/>
        </p:nvSpPr>
        <p:spPr>
          <a:xfrm>
            <a:off x="457200" y="4952104"/>
            <a:ext cx="8229600" cy="1077218"/>
          </a:xfrm>
          <a:prstGeom prst="rect">
            <a:avLst/>
          </a:prstGeom>
          <a:noFill/>
        </p:spPr>
        <p:txBody>
          <a:bodyPr wrap="square" rtlCol="0">
            <a:spAutoFit/>
          </a:bodyPr>
          <a:lstStyle/>
          <a:p>
            <a:r>
              <a:rPr lang="en-US" sz="1600" b="1" i="1" dirty="0"/>
              <a:t>If you have previously registered you will return to the login page and enter your username and password. If you need assistance resetting your password or do not remember your username, please utilize the “Forgot User ID or Password” option on the login page or contact the Aon HR Service Center at 1-855-625-5500.</a:t>
            </a:r>
          </a:p>
        </p:txBody>
      </p:sp>
    </p:spTree>
    <p:extLst>
      <p:ext uri="{BB962C8B-B14F-4D97-AF65-F5344CB8AC3E}">
        <p14:creationId xmlns:p14="http://schemas.microsoft.com/office/powerpoint/2010/main" val="252425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3B7C-B14C-4086-B7BE-2C0ACF992044}"/>
              </a:ext>
            </a:extLst>
          </p:cNvPr>
          <p:cNvSpPr>
            <a:spLocks noGrp="1"/>
          </p:cNvSpPr>
          <p:nvPr>
            <p:ph type="title"/>
          </p:nvPr>
        </p:nvSpPr>
        <p:spPr/>
        <p:txBody>
          <a:bodyPr/>
          <a:lstStyle/>
          <a:p>
            <a:r>
              <a:rPr lang="en-US" sz="2400" b="1" dirty="0" err="1"/>
              <a:t>UPoint</a:t>
            </a:r>
            <a:r>
              <a:rPr lang="en-US" sz="2400" b="1" dirty="0"/>
              <a:t> Inbox</a:t>
            </a:r>
          </a:p>
        </p:txBody>
      </p:sp>
      <p:sp>
        <p:nvSpPr>
          <p:cNvPr id="3" name="Content Placeholder 2">
            <a:extLst>
              <a:ext uri="{FF2B5EF4-FFF2-40B4-BE49-F238E27FC236}">
                <a16:creationId xmlns:a16="http://schemas.microsoft.com/office/drawing/2014/main" id="{4D3DD581-AF4B-4963-A3FE-DC4381777E16}"/>
              </a:ext>
            </a:extLst>
          </p:cNvPr>
          <p:cNvSpPr>
            <a:spLocks noGrp="1"/>
          </p:cNvSpPr>
          <p:nvPr>
            <p:ph idx="1"/>
          </p:nvPr>
        </p:nvSpPr>
        <p:spPr/>
        <p:txBody>
          <a:bodyPr/>
          <a:lstStyle/>
          <a:p>
            <a:pPr marL="0" indent="0">
              <a:buNone/>
            </a:pPr>
            <a:r>
              <a:rPr lang="en-US" sz="1800" dirty="0"/>
              <a:t>Once you are logged in you will want to click on the </a:t>
            </a:r>
            <a:r>
              <a:rPr lang="en-US" sz="1800" dirty="0" err="1"/>
              <a:t>UPoint</a:t>
            </a:r>
            <a:r>
              <a:rPr lang="en-US" sz="1800" dirty="0"/>
              <a:t> Inbox Message Center icon located in the top right corner as pictured below. There will be a list of action items (around 6) you need to complete. A few of these items include filling out tax withholdings and direct deposit information.</a:t>
            </a:r>
          </a:p>
          <a:p>
            <a:pPr marL="0" indent="0">
              <a:buNone/>
            </a:pPr>
            <a:endParaRPr lang="en-US" sz="1800" dirty="0"/>
          </a:p>
          <a:p>
            <a:pPr marL="0" indent="0">
              <a:buNone/>
            </a:pPr>
            <a:endParaRPr lang="en-US" sz="1800" dirty="0"/>
          </a:p>
        </p:txBody>
      </p:sp>
      <p:pic>
        <p:nvPicPr>
          <p:cNvPr id="4" name="Picture 3" descr="Screen Clipping">
            <a:extLst>
              <a:ext uri="{FF2B5EF4-FFF2-40B4-BE49-F238E27FC236}">
                <a16:creationId xmlns:a16="http://schemas.microsoft.com/office/drawing/2014/main" id="{CC5B5789-91C9-4C09-A110-B3A0EE36D846}"/>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9652" t="22307" r="422"/>
          <a:stretch/>
        </p:blipFill>
        <p:spPr>
          <a:xfrm>
            <a:off x="1295400" y="2286000"/>
            <a:ext cx="6096000" cy="3996265"/>
          </a:xfrm>
          <a:prstGeom prst="rect">
            <a:avLst/>
          </a:prstGeom>
        </p:spPr>
      </p:pic>
    </p:spTree>
    <p:extLst>
      <p:ext uri="{BB962C8B-B14F-4D97-AF65-F5344CB8AC3E}">
        <p14:creationId xmlns:p14="http://schemas.microsoft.com/office/powerpoint/2010/main" val="800352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C70D-E335-4666-9217-C7DF6935596B}"/>
              </a:ext>
            </a:extLst>
          </p:cNvPr>
          <p:cNvSpPr>
            <a:spLocks noGrp="1"/>
          </p:cNvSpPr>
          <p:nvPr>
            <p:ph type="title"/>
          </p:nvPr>
        </p:nvSpPr>
        <p:spPr/>
        <p:txBody>
          <a:bodyPr/>
          <a:lstStyle/>
          <a:p>
            <a:r>
              <a:rPr lang="en-US" sz="2400" b="1" dirty="0" err="1"/>
              <a:t>UPoint</a:t>
            </a:r>
            <a:r>
              <a:rPr lang="en-US" sz="2400" b="1" dirty="0"/>
              <a:t> Actions</a:t>
            </a:r>
          </a:p>
        </p:txBody>
      </p:sp>
      <p:pic>
        <p:nvPicPr>
          <p:cNvPr id="4" name="Content Placeholder 3" descr="Screen Clipping">
            <a:extLst>
              <a:ext uri="{FF2B5EF4-FFF2-40B4-BE49-F238E27FC236}">
                <a16:creationId xmlns:a16="http://schemas.microsoft.com/office/drawing/2014/main" id="{BA99AF79-6937-465C-8AD1-09F47044B6A7}"/>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762000" y="1175593"/>
            <a:ext cx="7391399" cy="4768007"/>
          </a:xfrm>
          <a:prstGeom prst="rect">
            <a:avLst/>
          </a:prstGeom>
        </p:spPr>
      </p:pic>
    </p:spTree>
    <p:extLst>
      <p:ext uri="{BB962C8B-B14F-4D97-AF65-F5344CB8AC3E}">
        <p14:creationId xmlns:p14="http://schemas.microsoft.com/office/powerpoint/2010/main" val="206265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1F03-98E4-4FAD-9A6E-59438CF4AC34}"/>
              </a:ext>
            </a:extLst>
          </p:cNvPr>
          <p:cNvSpPr>
            <a:spLocks noGrp="1"/>
          </p:cNvSpPr>
          <p:nvPr>
            <p:ph type="title"/>
          </p:nvPr>
        </p:nvSpPr>
        <p:spPr/>
        <p:txBody>
          <a:bodyPr/>
          <a:lstStyle/>
          <a:p>
            <a:r>
              <a:rPr lang="en-US" sz="2400" dirty="0"/>
              <a:t>Updating Personal Information</a:t>
            </a:r>
          </a:p>
        </p:txBody>
      </p:sp>
      <p:sp>
        <p:nvSpPr>
          <p:cNvPr id="3" name="Content Placeholder 2">
            <a:extLst>
              <a:ext uri="{FF2B5EF4-FFF2-40B4-BE49-F238E27FC236}">
                <a16:creationId xmlns:a16="http://schemas.microsoft.com/office/drawing/2014/main" id="{976E93B3-2F54-44FA-A8EA-C665B8DD3B34}"/>
              </a:ext>
            </a:extLst>
          </p:cNvPr>
          <p:cNvSpPr>
            <a:spLocks noGrp="1"/>
          </p:cNvSpPr>
          <p:nvPr>
            <p:ph idx="1"/>
          </p:nvPr>
        </p:nvSpPr>
        <p:spPr/>
        <p:txBody>
          <a:bodyPr/>
          <a:lstStyle/>
          <a:p>
            <a:pPr marL="0" indent="0">
              <a:buNone/>
            </a:pPr>
            <a:r>
              <a:rPr lang="en-US" sz="1800" dirty="0"/>
              <a:t>Select</a:t>
            </a:r>
            <a:r>
              <a:rPr lang="en-US" sz="1800" b="1" dirty="0"/>
              <a:t> “Your Profile” </a:t>
            </a:r>
            <a:r>
              <a:rPr lang="en-US" sz="1800" dirty="0"/>
              <a:t>from the upper right corner and click </a:t>
            </a:r>
            <a:r>
              <a:rPr lang="en-US" sz="1800" b="1" dirty="0"/>
              <a:t>“Personal Information” </a:t>
            </a:r>
            <a:r>
              <a:rPr lang="en-US" sz="1800" dirty="0"/>
              <a:t>from the drop-down menu.  </a:t>
            </a:r>
            <a:r>
              <a:rPr lang="en-US" sz="1800" b="1" dirty="0"/>
              <a:t>**</a:t>
            </a:r>
            <a:r>
              <a:rPr lang="en-US" sz="1800" i="1" dirty="0"/>
              <a:t>Be Sure to update and </a:t>
            </a:r>
          </a:p>
          <a:p>
            <a:pPr marL="0" indent="0">
              <a:buNone/>
            </a:pPr>
            <a:r>
              <a:rPr lang="en-US" sz="1800" i="1" dirty="0"/>
              <a:t>verify your contact information and personal details!</a:t>
            </a:r>
          </a:p>
          <a:p>
            <a:pPr marL="0" indent="0">
              <a:buNone/>
            </a:pPr>
            <a:endParaRPr lang="en-US" sz="1800" i="1" dirty="0"/>
          </a:p>
          <a:p>
            <a:pPr marL="0" indent="0">
              <a:buNone/>
            </a:pPr>
            <a:endParaRPr lang="en-US" sz="1800" i="1" dirty="0"/>
          </a:p>
          <a:p>
            <a:pPr marL="0" indent="0">
              <a:buNone/>
            </a:pPr>
            <a:endParaRPr lang="en-US" sz="1800" b="1" dirty="0"/>
          </a:p>
        </p:txBody>
      </p:sp>
      <p:pic>
        <p:nvPicPr>
          <p:cNvPr id="4" name="Picture 3">
            <a:extLst>
              <a:ext uri="{FF2B5EF4-FFF2-40B4-BE49-F238E27FC236}">
                <a16:creationId xmlns:a16="http://schemas.microsoft.com/office/drawing/2014/main" id="{31BE521F-7A13-49CA-8425-3ECD25F1D334}"/>
              </a:ext>
            </a:extLst>
          </p:cNvPr>
          <p:cNvPicPr>
            <a:picLocks noChangeAspect="1"/>
          </p:cNvPicPr>
          <p:nvPr/>
        </p:nvPicPr>
        <p:blipFill>
          <a:blip r:embed="rId2"/>
          <a:stretch>
            <a:fillRect/>
          </a:stretch>
        </p:blipFill>
        <p:spPr>
          <a:xfrm>
            <a:off x="2149399" y="2209800"/>
            <a:ext cx="4845201" cy="4093700"/>
          </a:xfrm>
          <a:prstGeom prst="rect">
            <a:avLst/>
          </a:prstGeom>
        </p:spPr>
      </p:pic>
      <p:sp>
        <p:nvSpPr>
          <p:cNvPr id="7" name="Arrow: Curved Left 6">
            <a:extLst>
              <a:ext uri="{FF2B5EF4-FFF2-40B4-BE49-F238E27FC236}">
                <a16:creationId xmlns:a16="http://schemas.microsoft.com/office/drawing/2014/main" id="{F783C887-D833-432A-A6F1-8A786A5EB6AA}"/>
              </a:ext>
            </a:extLst>
          </p:cNvPr>
          <p:cNvSpPr/>
          <p:nvPr/>
        </p:nvSpPr>
        <p:spPr bwMode="auto">
          <a:xfrm>
            <a:off x="5029200" y="2438400"/>
            <a:ext cx="731520" cy="869628"/>
          </a:xfrm>
          <a:prstGeom prst="curvedLeftArrow">
            <a:avLst>
              <a:gd name="adj1" fmla="val 25000"/>
              <a:gd name="adj2" fmla="val 50000"/>
              <a:gd name="adj3" fmla="val 25000"/>
            </a:avLst>
          </a:prstGeom>
          <a:solidFill>
            <a:srgbClr val="C00000"/>
          </a:solidFill>
          <a:ln w="9525" cap="flat" cmpd="sng" algn="ctr">
            <a:solidFill>
              <a:srgbClr val="A8B7C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1373408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E12-8CAC-48BD-878E-1AAF10390288}"/>
              </a:ext>
            </a:extLst>
          </p:cNvPr>
          <p:cNvSpPr>
            <a:spLocks noGrp="1"/>
          </p:cNvSpPr>
          <p:nvPr>
            <p:ph type="title"/>
          </p:nvPr>
        </p:nvSpPr>
        <p:spPr/>
        <p:txBody>
          <a:bodyPr/>
          <a:lstStyle/>
          <a:p>
            <a:r>
              <a:rPr lang="en-US" sz="2400" b="1" dirty="0"/>
              <a:t>Updating/Verifying Direct Deposit Information</a:t>
            </a:r>
          </a:p>
        </p:txBody>
      </p:sp>
      <p:sp>
        <p:nvSpPr>
          <p:cNvPr id="3" name="Content Placeholder 2">
            <a:extLst>
              <a:ext uri="{FF2B5EF4-FFF2-40B4-BE49-F238E27FC236}">
                <a16:creationId xmlns:a16="http://schemas.microsoft.com/office/drawing/2014/main" id="{D243EC29-BF3A-4CDA-A4A2-605BF2DDCD30}"/>
              </a:ext>
            </a:extLst>
          </p:cNvPr>
          <p:cNvSpPr>
            <a:spLocks noGrp="1"/>
          </p:cNvSpPr>
          <p:nvPr>
            <p:ph idx="1"/>
          </p:nvPr>
        </p:nvSpPr>
        <p:spPr/>
        <p:txBody>
          <a:bodyPr/>
          <a:lstStyle/>
          <a:p>
            <a:pPr marL="0" indent="0">
              <a:buNone/>
            </a:pPr>
            <a:r>
              <a:rPr lang="en-US" sz="1800" dirty="0"/>
              <a:t>Select the </a:t>
            </a:r>
            <a:r>
              <a:rPr lang="en-US" sz="1800" b="1" dirty="0"/>
              <a:t>“Pay &amp; Time”</a:t>
            </a:r>
            <a:r>
              <a:rPr lang="en-US" sz="1800" dirty="0"/>
              <a:t> tab and then choose </a:t>
            </a:r>
            <a:r>
              <a:rPr lang="en-US" sz="1800" b="1" dirty="0"/>
              <a:t>“Take Action” </a:t>
            </a:r>
            <a:r>
              <a:rPr lang="en-US" sz="1800" dirty="0"/>
              <a:t>followed by “</a:t>
            </a:r>
            <a:r>
              <a:rPr lang="en-US" sz="1800" b="1" dirty="0"/>
              <a:t>Manage</a:t>
            </a:r>
            <a:r>
              <a:rPr lang="en-US" sz="1800" dirty="0"/>
              <a:t> </a:t>
            </a:r>
            <a:r>
              <a:rPr lang="en-US" sz="1800" b="1" dirty="0"/>
              <a:t>Bank Account Details”</a:t>
            </a:r>
          </a:p>
          <a:p>
            <a:pPr marL="0" indent="0">
              <a:buNone/>
            </a:pPr>
            <a:endParaRPr lang="en-US" sz="1800" b="1" dirty="0"/>
          </a:p>
          <a:p>
            <a:pPr marL="0" indent="0">
              <a:buNone/>
            </a:pPr>
            <a:endParaRPr lang="en-US" sz="1800" b="1" dirty="0"/>
          </a:p>
        </p:txBody>
      </p:sp>
      <p:pic>
        <p:nvPicPr>
          <p:cNvPr id="4" name="Picture 3">
            <a:extLst>
              <a:ext uri="{FF2B5EF4-FFF2-40B4-BE49-F238E27FC236}">
                <a16:creationId xmlns:a16="http://schemas.microsoft.com/office/drawing/2014/main" id="{D961671B-EE76-4BB1-A938-AA1DA7156720}"/>
              </a:ext>
            </a:extLst>
          </p:cNvPr>
          <p:cNvPicPr>
            <a:picLocks noChangeAspect="1"/>
          </p:cNvPicPr>
          <p:nvPr/>
        </p:nvPicPr>
        <p:blipFill rotWithShape="1">
          <a:blip r:embed="rId2"/>
          <a:srcRect t="3059"/>
          <a:stretch/>
        </p:blipFill>
        <p:spPr>
          <a:xfrm>
            <a:off x="457200" y="1905000"/>
            <a:ext cx="8229600" cy="3657600"/>
          </a:xfrm>
          <a:prstGeom prst="rect">
            <a:avLst/>
          </a:prstGeom>
        </p:spPr>
      </p:pic>
      <p:sp>
        <p:nvSpPr>
          <p:cNvPr id="5" name="Arrow: Left 4">
            <a:extLst>
              <a:ext uri="{FF2B5EF4-FFF2-40B4-BE49-F238E27FC236}">
                <a16:creationId xmlns:a16="http://schemas.microsoft.com/office/drawing/2014/main" id="{655535B6-798E-4964-83B7-219523776B96}"/>
              </a:ext>
            </a:extLst>
          </p:cNvPr>
          <p:cNvSpPr/>
          <p:nvPr/>
        </p:nvSpPr>
        <p:spPr bwMode="auto">
          <a:xfrm>
            <a:off x="2667000" y="4230998"/>
            <a:ext cx="457200" cy="367097"/>
          </a:xfrm>
          <a:prstGeom prst="leftArrow">
            <a:avLst/>
          </a:prstGeom>
          <a:solidFill>
            <a:srgbClr val="C00000"/>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
        <p:nvSpPr>
          <p:cNvPr id="8" name="Arrow: Left-Up 7">
            <a:extLst>
              <a:ext uri="{FF2B5EF4-FFF2-40B4-BE49-F238E27FC236}">
                <a16:creationId xmlns:a16="http://schemas.microsoft.com/office/drawing/2014/main" id="{25D69B2D-6BAC-4B75-B849-5972358E7BFF}"/>
              </a:ext>
            </a:extLst>
          </p:cNvPr>
          <p:cNvSpPr/>
          <p:nvPr/>
        </p:nvSpPr>
        <p:spPr bwMode="auto">
          <a:xfrm>
            <a:off x="1905000" y="2584704"/>
            <a:ext cx="5867400" cy="850392"/>
          </a:xfrm>
          <a:prstGeom prst="leftUp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107990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E12-8CAC-48BD-878E-1AAF10390288}"/>
              </a:ext>
            </a:extLst>
          </p:cNvPr>
          <p:cNvSpPr>
            <a:spLocks noGrp="1"/>
          </p:cNvSpPr>
          <p:nvPr>
            <p:ph type="title"/>
          </p:nvPr>
        </p:nvSpPr>
        <p:spPr/>
        <p:txBody>
          <a:bodyPr/>
          <a:lstStyle/>
          <a:p>
            <a:r>
              <a:rPr lang="en-US" sz="2400" b="1" dirty="0"/>
              <a:t>Completing Tax Forms</a:t>
            </a:r>
          </a:p>
        </p:txBody>
      </p:sp>
      <p:sp>
        <p:nvSpPr>
          <p:cNvPr id="3" name="Content Placeholder 2">
            <a:extLst>
              <a:ext uri="{FF2B5EF4-FFF2-40B4-BE49-F238E27FC236}">
                <a16:creationId xmlns:a16="http://schemas.microsoft.com/office/drawing/2014/main" id="{D243EC29-BF3A-4CDA-A4A2-605BF2DDCD30}"/>
              </a:ext>
            </a:extLst>
          </p:cNvPr>
          <p:cNvSpPr>
            <a:spLocks noGrp="1"/>
          </p:cNvSpPr>
          <p:nvPr>
            <p:ph idx="1"/>
          </p:nvPr>
        </p:nvSpPr>
        <p:spPr>
          <a:xfrm>
            <a:off x="457200" y="1144588"/>
            <a:ext cx="8229600" cy="4418012"/>
          </a:xfrm>
        </p:spPr>
        <p:txBody>
          <a:bodyPr/>
          <a:lstStyle/>
          <a:p>
            <a:pPr marL="0" indent="0">
              <a:buNone/>
            </a:pPr>
            <a:r>
              <a:rPr lang="en-US" sz="1800" dirty="0"/>
              <a:t>Select the </a:t>
            </a:r>
            <a:r>
              <a:rPr lang="en-US" sz="1800" b="1" dirty="0"/>
              <a:t>“Pay &amp; Time”</a:t>
            </a:r>
            <a:r>
              <a:rPr lang="en-US" sz="1800" dirty="0"/>
              <a:t> tab and then choose </a:t>
            </a:r>
            <a:r>
              <a:rPr lang="en-US" sz="1800" b="1" dirty="0"/>
              <a:t>“Take Action” </a:t>
            </a:r>
            <a:r>
              <a:rPr lang="en-US" sz="1800" dirty="0"/>
              <a:t>followed by “</a:t>
            </a:r>
            <a:r>
              <a:rPr lang="en-US" sz="1800" b="1" dirty="0"/>
              <a:t>Change Tax Withholding”</a:t>
            </a:r>
          </a:p>
          <a:p>
            <a:pPr marL="0" indent="0">
              <a:buNone/>
            </a:pPr>
            <a:endParaRPr lang="en-US" sz="1800" b="1" dirty="0"/>
          </a:p>
          <a:p>
            <a:pPr marL="0" indent="0">
              <a:buNone/>
            </a:pPr>
            <a:endParaRPr lang="en-US" sz="1800" b="1" dirty="0"/>
          </a:p>
        </p:txBody>
      </p:sp>
      <p:pic>
        <p:nvPicPr>
          <p:cNvPr id="4" name="Picture 3">
            <a:extLst>
              <a:ext uri="{FF2B5EF4-FFF2-40B4-BE49-F238E27FC236}">
                <a16:creationId xmlns:a16="http://schemas.microsoft.com/office/drawing/2014/main" id="{D961671B-EE76-4BB1-A938-AA1DA7156720}"/>
              </a:ext>
            </a:extLst>
          </p:cNvPr>
          <p:cNvPicPr>
            <a:picLocks noChangeAspect="1"/>
          </p:cNvPicPr>
          <p:nvPr/>
        </p:nvPicPr>
        <p:blipFill rotWithShape="1">
          <a:blip r:embed="rId2"/>
          <a:srcRect l="943" t="3060" r="5510" b="6327"/>
          <a:stretch/>
        </p:blipFill>
        <p:spPr>
          <a:xfrm>
            <a:off x="533400" y="1790147"/>
            <a:ext cx="7555992" cy="3418885"/>
          </a:xfrm>
          <a:prstGeom prst="rect">
            <a:avLst/>
          </a:prstGeom>
        </p:spPr>
      </p:pic>
      <p:sp>
        <p:nvSpPr>
          <p:cNvPr id="5" name="Arrow: Left 4">
            <a:extLst>
              <a:ext uri="{FF2B5EF4-FFF2-40B4-BE49-F238E27FC236}">
                <a16:creationId xmlns:a16="http://schemas.microsoft.com/office/drawing/2014/main" id="{655535B6-798E-4964-83B7-219523776B96}"/>
              </a:ext>
            </a:extLst>
          </p:cNvPr>
          <p:cNvSpPr/>
          <p:nvPr/>
        </p:nvSpPr>
        <p:spPr bwMode="auto">
          <a:xfrm>
            <a:off x="2590800" y="4724400"/>
            <a:ext cx="978408" cy="484632"/>
          </a:xfrm>
          <a:prstGeom prst="leftArrow">
            <a:avLst/>
          </a:prstGeom>
          <a:solidFill>
            <a:srgbClr val="C00000"/>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
        <p:nvSpPr>
          <p:cNvPr id="8" name="Arrow: Left-Up 7">
            <a:extLst>
              <a:ext uri="{FF2B5EF4-FFF2-40B4-BE49-F238E27FC236}">
                <a16:creationId xmlns:a16="http://schemas.microsoft.com/office/drawing/2014/main" id="{25D69B2D-6BAC-4B75-B849-5972358E7BFF}"/>
              </a:ext>
            </a:extLst>
          </p:cNvPr>
          <p:cNvSpPr/>
          <p:nvPr/>
        </p:nvSpPr>
        <p:spPr bwMode="auto">
          <a:xfrm>
            <a:off x="1905000" y="2503202"/>
            <a:ext cx="5715000" cy="850392"/>
          </a:xfrm>
          <a:prstGeom prst="leftUp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
        <p:nvSpPr>
          <p:cNvPr id="6" name="TextBox 5">
            <a:extLst>
              <a:ext uri="{FF2B5EF4-FFF2-40B4-BE49-F238E27FC236}">
                <a16:creationId xmlns:a16="http://schemas.microsoft.com/office/drawing/2014/main" id="{0AA04748-7034-4367-A217-85E059168CFC}"/>
              </a:ext>
            </a:extLst>
          </p:cNvPr>
          <p:cNvSpPr txBox="1"/>
          <p:nvPr/>
        </p:nvSpPr>
        <p:spPr>
          <a:xfrm>
            <a:off x="457200" y="5466189"/>
            <a:ext cx="8229600" cy="830997"/>
          </a:xfrm>
          <a:prstGeom prst="rect">
            <a:avLst/>
          </a:prstGeom>
          <a:noFill/>
        </p:spPr>
        <p:txBody>
          <a:bodyPr wrap="square" rtlCol="0">
            <a:spAutoFit/>
          </a:bodyPr>
          <a:lstStyle/>
          <a:p>
            <a:r>
              <a:rPr lang="en-US" sz="1600" b="1" i="1" dirty="0">
                <a:solidFill>
                  <a:srgbClr val="C00000"/>
                </a:solidFill>
              </a:rPr>
              <a:t>**If you do not update/elect your tax withholding preferences you will automatically default to 0. This means the maximum allowable amount will be withheld from your check for taxes.</a:t>
            </a:r>
          </a:p>
        </p:txBody>
      </p:sp>
    </p:spTree>
    <p:extLst>
      <p:ext uri="{BB962C8B-B14F-4D97-AF65-F5344CB8AC3E}">
        <p14:creationId xmlns:p14="http://schemas.microsoft.com/office/powerpoint/2010/main" val="39801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6246-E6C4-41D3-B7C4-0C2C9F26D0E1}"/>
              </a:ext>
            </a:extLst>
          </p:cNvPr>
          <p:cNvSpPr>
            <a:spLocks noGrp="1"/>
          </p:cNvSpPr>
          <p:nvPr>
            <p:ph type="title"/>
          </p:nvPr>
        </p:nvSpPr>
        <p:spPr/>
        <p:txBody>
          <a:bodyPr/>
          <a:lstStyle/>
          <a:p>
            <a:r>
              <a:rPr lang="en-US" sz="2400" b="1" dirty="0"/>
              <a:t>Accessing Workday</a:t>
            </a:r>
          </a:p>
        </p:txBody>
      </p:sp>
      <p:sp>
        <p:nvSpPr>
          <p:cNvPr id="3" name="Content Placeholder 2">
            <a:extLst>
              <a:ext uri="{FF2B5EF4-FFF2-40B4-BE49-F238E27FC236}">
                <a16:creationId xmlns:a16="http://schemas.microsoft.com/office/drawing/2014/main" id="{7AC86BA9-D2D7-4130-959C-36F42B7B472C}"/>
              </a:ext>
            </a:extLst>
          </p:cNvPr>
          <p:cNvSpPr>
            <a:spLocks noGrp="1"/>
          </p:cNvSpPr>
          <p:nvPr>
            <p:ph idx="1"/>
          </p:nvPr>
        </p:nvSpPr>
        <p:spPr/>
        <p:txBody>
          <a:bodyPr/>
          <a:lstStyle/>
          <a:p>
            <a:pPr marL="0" indent="0">
              <a:buNone/>
            </a:pPr>
            <a:r>
              <a:rPr lang="en-US" sz="1800" dirty="0"/>
              <a:t>The fastest/easiest way to access workday is through </a:t>
            </a:r>
            <a:r>
              <a:rPr lang="en-US" sz="1800" dirty="0" err="1"/>
              <a:t>UPoint</a:t>
            </a:r>
            <a:r>
              <a:rPr lang="en-US" sz="1800" dirty="0"/>
              <a:t>. On the </a:t>
            </a:r>
            <a:r>
              <a:rPr lang="en-US" sz="1800" dirty="0" err="1"/>
              <a:t>UPoint</a:t>
            </a:r>
            <a:r>
              <a:rPr lang="en-US" sz="1800" dirty="0"/>
              <a:t> home screen you will select the </a:t>
            </a:r>
            <a:r>
              <a:rPr lang="en-US" sz="1800" b="1" dirty="0"/>
              <a:t>“Pay”</a:t>
            </a:r>
            <a:r>
              <a:rPr lang="en-US" sz="1800" dirty="0"/>
              <a:t> icon. </a:t>
            </a:r>
          </a:p>
          <a:p>
            <a:pPr marL="0" indent="0">
              <a:buNone/>
            </a:pPr>
            <a:endParaRPr lang="en-US" sz="1800" dirty="0"/>
          </a:p>
          <a:p>
            <a:pPr marL="0" indent="0">
              <a:buNone/>
            </a:pPr>
            <a:endParaRPr lang="en-US" sz="1800" dirty="0"/>
          </a:p>
        </p:txBody>
      </p:sp>
      <p:pic>
        <p:nvPicPr>
          <p:cNvPr id="6" name="Picture 5">
            <a:extLst>
              <a:ext uri="{FF2B5EF4-FFF2-40B4-BE49-F238E27FC236}">
                <a16:creationId xmlns:a16="http://schemas.microsoft.com/office/drawing/2014/main" id="{172E6840-CFAF-44A1-BD22-39DC15BCA794}"/>
              </a:ext>
            </a:extLst>
          </p:cNvPr>
          <p:cNvPicPr>
            <a:picLocks noChangeAspect="1"/>
          </p:cNvPicPr>
          <p:nvPr/>
        </p:nvPicPr>
        <p:blipFill>
          <a:blip r:embed="rId2"/>
          <a:stretch>
            <a:fillRect/>
          </a:stretch>
        </p:blipFill>
        <p:spPr>
          <a:xfrm>
            <a:off x="457200" y="2066804"/>
            <a:ext cx="8229600" cy="3038595"/>
          </a:xfrm>
          <a:prstGeom prst="rect">
            <a:avLst/>
          </a:prstGeom>
        </p:spPr>
      </p:pic>
      <p:sp>
        <p:nvSpPr>
          <p:cNvPr id="7" name="Arrow: Down 6">
            <a:extLst>
              <a:ext uri="{FF2B5EF4-FFF2-40B4-BE49-F238E27FC236}">
                <a16:creationId xmlns:a16="http://schemas.microsoft.com/office/drawing/2014/main" id="{7E98E63A-FCFF-4021-802B-B6401001D814}"/>
              </a:ext>
            </a:extLst>
          </p:cNvPr>
          <p:cNvSpPr/>
          <p:nvPr/>
        </p:nvSpPr>
        <p:spPr bwMode="auto">
          <a:xfrm>
            <a:off x="685800" y="2590800"/>
            <a:ext cx="304800" cy="1168114"/>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2700925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9ce6eb268ef74209b69c023f82e232312aafd74"/>
</p:tagLst>
</file>

<file path=ppt/theme/theme1.xml><?xml version="1.0" encoding="utf-8"?>
<a:theme xmlns:a="http://schemas.openxmlformats.org/drawingml/2006/main" name="Aon-ppt-guide-Print-LTR-4">
  <a:themeElements>
    <a:clrScheme name="Aon Health Core Slides Theme Colors">
      <a:dk1>
        <a:srgbClr val="000000"/>
      </a:dk1>
      <a:lt1>
        <a:srgbClr val="FFFFFF"/>
      </a:lt1>
      <a:dk2>
        <a:srgbClr val="E11B22"/>
      </a:dk2>
      <a:lt2>
        <a:srgbClr val="4D4F53"/>
      </a:lt2>
      <a:accent1>
        <a:srgbClr val="5EB6E4"/>
      </a:accent1>
      <a:accent2>
        <a:srgbClr val="0083A9"/>
      </a:accent2>
      <a:accent3>
        <a:srgbClr val="0039A6"/>
      </a:accent3>
      <a:accent4>
        <a:srgbClr val="003F72"/>
      </a:accent4>
      <a:accent5>
        <a:srgbClr val="C9CAC8"/>
      </a:accent5>
      <a:accent6>
        <a:srgbClr val="4D4F53"/>
      </a:accent6>
      <a:hlink>
        <a:srgbClr val="E11B22"/>
      </a:hlink>
      <a:folHlink>
        <a:srgbClr val="E11B22"/>
      </a:folHlink>
    </a:clrScheme>
    <a:fontScheme name="Aon_PowerPoint_Template_NoImag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lnDef>
  </a:objectDefaults>
  <a:extraClrSchemeLst>
    <a:extraClrScheme>
      <a:clrScheme name="Aon_PowerPoint_Template_NoImage-3-0 1">
        <a:dk1>
          <a:srgbClr val="000000"/>
        </a:dk1>
        <a:lt1>
          <a:srgbClr val="FFFFFF"/>
        </a:lt1>
        <a:dk2>
          <a:srgbClr val="5EB6E4"/>
        </a:dk2>
        <a:lt2>
          <a:srgbClr val="4D4F53"/>
        </a:lt2>
        <a:accent1>
          <a:srgbClr val="C9CAC8"/>
        </a:accent1>
        <a:accent2>
          <a:srgbClr val="7AB800"/>
        </a:accent2>
        <a:accent3>
          <a:srgbClr val="FFFFFF"/>
        </a:accent3>
        <a:accent4>
          <a:srgbClr val="000000"/>
        </a:accent4>
        <a:accent5>
          <a:srgbClr val="E1E1E0"/>
        </a:accent5>
        <a:accent6>
          <a:srgbClr val="6EA600"/>
        </a:accent6>
        <a:hlink>
          <a:srgbClr val="F0AB00"/>
        </a:hlink>
        <a:folHlink>
          <a:srgbClr val="D3CD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4D40EE9C-30E9-4A94-86DF-C9F6C4AF52FE}" vid="{D74BB695-3466-4BFA-86D5-9322EC3B1EA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Aon-ppt-guide-Print-LTR-4</Template>
  <TotalTime>2041</TotalTime>
  <Words>414</Words>
  <Application>Microsoft Office PowerPoint</Application>
  <PresentationFormat>On-screen Show (4:3)</PresentationFormat>
  <Paragraphs>31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ＭＳ Ｐゴシック</vt:lpstr>
      <vt:lpstr>Arial</vt:lpstr>
      <vt:lpstr>Wingdings</vt:lpstr>
      <vt:lpstr>Aon-ppt-guide-Print-LTR-4</vt:lpstr>
      <vt:lpstr>UPoint Registration Process 2018  Field Counselor Training Module</vt:lpstr>
      <vt:lpstr>Accessing Aon UPoint</vt:lpstr>
      <vt:lpstr>Accessing Aon UPoint</vt:lpstr>
      <vt:lpstr>UPoint Inbox</vt:lpstr>
      <vt:lpstr>UPoint Actions</vt:lpstr>
      <vt:lpstr>Updating Personal Information</vt:lpstr>
      <vt:lpstr>Updating/Verifying Direct Deposit Information</vt:lpstr>
      <vt:lpstr>Completing Tax Forms</vt:lpstr>
      <vt:lpstr>Accessing Workday</vt:lpstr>
      <vt:lpstr>Accessing Workday</vt:lpstr>
      <vt:lpstr>Accessing Workday</vt:lpstr>
      <vt:lpstr>Workday Navigation</vt:lpstr>
      <vt:lpstr>Aon Service Center</vt:lpstr>
      <vt:lpstr>Thank you for your time!   If you should have any questions concerning UPoint or Workday that this presentation did not address, please see your Enrollment Manager or contact the Aon HR Service Center at 1-855-625-5500.   </vt:lpstr>
    </vt:vector>
  </TitlesOfParts>
  <Company>Aon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Brandy Reeves</dc:creator>
  <cp:lastModifiedBy>Brandy Reeves</cp:lastModifiedBy>
  <cp:revision>193</cp:revision>
  <dcterms:created xsi:type="dcterms:W3CDTF">2017-01-09T19:12:21Z</dcterms:created>
  <dcterms:modified xsi:type="dcterms:W3CDTF">2018-08-30T13:53:23Z</dcterms:modified>
</cp:coreProperties>
</file>